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58" r:id="rId3"/>
    <p:sldId id="260" r:id="rId4"/>
    <p:sldId id="261" r:id="rId5"/>
    <p:sldId id="264" r:id="rId6"/>
    <p:sldId id="265" r:id="rId7"/>
    <p:sldId id="266" r:id="rId8"/>
    <p:sldId id="262" r:id="rId9"/>
    <p:sldId id="263" r:id="rId10"/>
    <p:sldId id="267" r:id="rId11"/>
    <p:sldId id="272" r:id="rId12"/>
    <p:sldId id="271" r:id="rId13"/>
    <p:sldId id="270" r:id="rId14"/>
    <p:sldId id="259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DAAAE-827F-4E52-BDC9-B23088D21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68DD1-F7FC-40C3-B7B4-64EAF2EFA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1F151-8251-41C3-BA20-CF64ED4F4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CA75B-9D51-4339-8482-13D19C3B8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7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13D4966-5588-4B50-936C-CF493A149244}" type="datetimeFigureOut">
              <a:rPr lang="ru-RU" smtClean="0"/>
              <a:pPr/>
              <a:t>28.11.2010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87AB3E9-1E79-4BF9-8E53-41D2757724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xpomo.com/ruskolan/images/tabak-1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1252526"/>
          </a:xfrm>
        </p:spPr>
        <p:txBody>
          <a:bodyPr/>
          <a:lstStyle/>
          <a:p>
            <a:r>
              <a:rPr lang="ru-RU" dirty="0" smtClean="0"/>
              <a:t>Курить?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2967335"/>
            <a:ext cx="4973160" cy="3416320"/>
          </a:xfrm>
          <a:prstGeom prst="rect">
            <a:avLst/>
          </a:prstGeom>
          <a:noFill/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txBody>
          <a:bodyPr wrap="squar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Или…</a:t>
            </a:r>
          </a:p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Здоровым быть!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50323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Если курит подросток, то</a:t>
            </a: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596" y="1071546"/>
            <a:ext cx="8215370" cy="532923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500" dirty="0" smtClean="0"/>
              <a:t>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- он быстрее привыкает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(труднее будет в дальнейшем отказаться от курения;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- имеет более низкие оценки и медленнее соображает;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- более нервный;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- наблюдается понижение слуха,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ухудшение памяти,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физического и умственного состояния;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- жалуются на одышку, слабость, головную боль, расстройство пищеварения, плохое настроение.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</a:t>
            </a:r>
          </a:p>
        </p:txBody>
      </p: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0" y="2247900"/>
            <a:ext cx="9144000" cy="0"/>
          </a:xfrm>
          <a:prstGeom prst="rect">
            <a:avLst/>
          </a:prstGeom>
          <a:solidFill>
            <a:srgbClr val="2C2C2C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0" y="2247900"/>
            <a:ext cx="9144000" cy="0"/>
          </a:xfrm>
          <a:prstGeom prst="rect">
            <a:avLst/>
          </a:prstGeom>
          <a:solidFill>
            <a:srgbClr val="2C2C2C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900488" cy="487362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	Однажды был поставлен такой опыт. На тело курящего приложили несколько пиявок.  До первой затяжки с пиявками ничего не произошло. Но как только человек выкурил первую сигарету, пиявки отвалились в судорогах.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357166"/>
            <a:ext cx="7858180" cy="83099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 eaLnBrk="1" hangingPunct="1"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Стоит задуматься!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4" name="Picture 7" descr="C:\Documents and Settings\Татьяна Ивановна\Мои документы\Мои рисунки\анима\курение\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4000504"/>
            <a:ext cx="2714644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3" descr="C:\Documents and Settings\Татьяна Ивановна\Мои документы\Мои рисунки\анима\курение\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428736"/>
            <a:ext cx="2390777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7554" y="1571612"/>
            <a:ext cx="4643437" cy="487362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В Ницце юноши устроили состязание на выносливость к табаку. Молодого человека, выкурившего табака больше, чем другие, ждал специальный приз. Но «победитель» не получил его: после выкуривания 60 сигарет он скончался. Другие члены компании были доставлены в госпиталь в тяжелом состоянии.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357166"/>
            <a:ext cx="7643866" cy="83099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 eaLnBrk="1" hangingPunct="1"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Стоит задуматься!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8" name="Picture 5" descr="C:\Documents and Settings\Татьяна Ивановна\Мои документы\Мои рисунки\анима\курение\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14686"/>
            <a:ext cx="3054350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543425" cy="487362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Все слышали такое выражение: «Капля никотина убивает лошадь». Но если быть более точным, то одной капли никотина хватит, чтобы уничтожить тройку лошадей массой 500 кг каждая. Такова реальная сила никотинового яда.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357166"/>
            <a:ext cx="7572428" cy="83099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 eaLnBrk="1" hangingPunct="1"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Стоит задуматься!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2" name="Picture 19" descr="C:\Documents and Settings\Татьяна Ивановна\Мои документы\Уроки из интернета\Животные.files\fauna.files\mare_n_foa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2571750"/>
            <a:ext cx="4575175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001056" cy="4143404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7030A0"/>
                </a:solidFill>
              </a:rPr>
              <a:t>Я </a:t>
            </a:r>
            <a:br>
              <a:rPr lang="ru-RU" sz="6600" dirty="0" smtClean="0">
                <a:solidFill>
                  <a:srgbClr val="7030A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>не буду </a:t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7030A0"/>
                </a:solidFill>
              </a:rPr>
              <a:t>курить, чтобы …</a:t>
            </a:r>
            <a:endParaRPr lang="ru-RU" sz="6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6" descr="D:\Documents and Settings\Internet\Мои документы\Мои рисунки\Новая папка\к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735811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6088559"/>
            <a:ext cx="755687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</a:rPr>
              <a:t>Благодарю за </a:t>
            </a:r>
            <a:r>
              <a:rPr lang="ru-RU" sz="44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itchFamily="34" charset="0"/>
              </a:rPr>
              <a:t>внимание!</a:t>
            </a:r>
            <a:endParaRPr lang="ru-RU" sz="44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752600" y="566758"/>
          <a:ext cx="5638800" cy="5791200"/>
        </p:xfrm>
        <a:graphic>
          <a:graphicData uri="http://schemas.openxmlformats.org/presentationml/2006/ole">
            <p:oleObj spid="_x0000_s1026" name="CorelDRAW" r:id="rId3" imgW="7476480" imgH="10142280" progId="">
              <p:embed/>
            </p:oleObj>
          </a:graphicData>
        </a:graphic>
      </p:graphicFrame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14313" y="1052513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onstantia" pitchFamily="18" charset="0"/>
              </a:rPr>
              <a:t>токсические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14313" y="221456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2060"/>
                </a:solidFill>
                <a:latin typeface="Tahoma" pitchFamily="34" charset="0"/>
              </a:rPr>
              <a:t>канцерогены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7524750" y="3573463"/>
            <a:ext cx="1439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</a:rPr>
              <a:t>твердые</a:t>
            </a:r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7019925" y="2276475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</a:rPr>
              <a:t>растворимые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5715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</a:rPr>
              <a:t>Вреднее, чем ты думаешь</a:t>
            </a:r>
            <a:r>
              <a:rPr lang="ru-RU" sz="4800" dirty="0" smtClean="0">
                <a:solidFill>
                  <a:srgbClr val="002060"/>
                </a:solidFill>
              </a:rPr>
              <a:t>…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1000125"/>
            <a:ext cx="8229600" cy="36718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dirty="0" smtClean="0"/>
              <a:t> </a:t>
            </a:r>
            <a:endParaRPr lang="ru-RU" sz="1900" dirty="0" smtClean="0"/>
          </a:p>
          <a:p>
            <a:r>
              <a:rPr lang="ru-RU" sz="19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Ежегодно в мире от этого умирают почти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             </a:t>
            </a:r>
            <a:r>
              <a:rPr lang="ru-RU" sz="2400" b="1" dirty="0" smtClean="0">
                <a:solidFill>
                  <a:srgbClr val="FF0000"/>
                </a:solidFill>
                <a:latin typeface="Arial" charset="0"/>
              </a:rPr>
              <a:t>5 млн.человек.</a:t>
            </a:r>
            <a:r>
              <a:rPr lang="ru-RU" sz="2400" dirty="0" smtClean="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Каждую минуту  в  мире  от курения  умирает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" charset="0"/>
              </a:rPr>
              <a:t>                                   6  человек.</a:t>
            </a:r>
          </a:p>
        </p:txBody>
      </p:sp>
      <p:pic>
        <p:nvPicPr>
          <p:cNvPr id="22532" name="Picture 7" descr="http://xpomo.com/ruskolan/images/tabak-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r:link="rId3"/>
          <a:srcRect/>
          <a:stretch>
            <a:fillRect/>
          </a:stretch>
        </p:blipFill>
        <p:spPr>
          <a:xfrm>
            <a:off x="539750" y="3213100"/>
            <a:ext cx="8208963" cy="3463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9"/>
          <p:cNvGraphicFramePr>
            <a:graphicFrameLocks noChangeAspect="1"/>
          </p:cNvGraphicFramePr>
          <p:nvPr>
            <p:ph sz="half" idx="2"/>
          </p:nvPr>
        </p:nvGraphicFramePr>
        <p:xfrm>
          <a:off x="1643042" y="357166"/>
          <a:ext cx="5430837" cy="6858000"/>
        </p:xfrm>
        <a:graphic>
          <a:graphicData uri="http://schemas.openxmlformats.org/presentationml/2006/ole">
            <p:oleObj spid="_x0000_s2050" name="CorelDRAW" r:id="rId3" imgW="7671960" imgH="9689040" progId="">
              <p:embed/>
            </p:oleObj>
          </a:graphicData>
        </a:graphic>
      </p:graphicFrame>
      <p:graphicFrame>
        <p:nvGraphicFramePr>
          <p:cNvPr id="4099" name="Object 13"/>
          <p:cNvGraphicFramePr>
            <a:graphicFrameLocks noChangeAspect="1"/>
          </p:cNvGraphicFramePr>
          <p:nvPr>
            <p:ph sz="half" idx="4294967295"/>
          </p:nvPr>
        </p:nvGraphicFramePr>
        <p:xfrm>
          <a:off x="9134475" y="4033838"/>
          <a:ext cx="9525" cy="9525"/>
        </p:xfrm>
        <a:graphic>
          <a:graphicData uri="http://schemas.openxmlformats.org/presentationml/2006/ole">
            <p:oleObj spid="_x0000_s2051" name="CorelDRAW" r:id="rId4" imgW="7671960" imgH="96890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8686800" cy="71913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Локальные Последствия курения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1" y="981075"/>
            <a:ext cx="4186238" cy="58769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 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Учащенное сердцебиение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Повышение артериального давления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Раздражение</a:t>
            </a:r>
            <a:r>
              <a:rPr lang="ru-RU" sz="2400" dirty="0" smtClean="0">
                <a:latin typeface="Arial" charset="0"/>
              </a:rPr>
              <a:t> </a:t>
            </a:r>
            <a:r>
              <a:rPr lang="ru-RU" sz="2400" dirty="0" smtClean="0"/>
              <a:t>слизистой оболочки горла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Проникновение в кровь угарного газа – клетки недополучают кислород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Попадание в легкие канцерогенов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Иногда раздражение слизистой оболочки глаза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Снижение температуры кожных покровов</a:t>
            </a:r>
          </a:p>
        </p:txBody>
      </p:sp>
      <p:pic>
        <p:nvPicPr>
          <p:cNvPr id="3072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4876" y="1000108"/>
            <a:ext cx="3857652" cy="571504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357166"/>
            <a:ext cx="7972452" cy="88104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Глобальные Последствия курения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50825" y="1643050"/>
            <a:ext cx="4968875" cy="495460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Рак легких и гортани</a:t>
            </a:r>
          </a:p>
          <a:p>
            <a:pPr algn="just"/>
            <a:r>
              <a:rPr lang="ru-RU" sz="2400" dirty="0" smtClean="0"/>
              <a:t> Рак полости рта и пищевода</a:t>
            </a:r>
          </a:p>
          <a:p>
            <a:pPr algn="just"/>
            <a:r>
              <a:rPr lang="ru-RU" sz="2400" dirty="0" smtClean="0"/>
              <a:t>Рак поджелудочной железы </a:t>
            </a:r>
          </a:p>
          <a:p>
            <a:pPr algn="just"/>
            <a:r>
              <a:rPr lang="ru-RU" sz="2400" dirty="0" smtClean="0"/>
              <a:t>Рак мочевого пузыря</a:t>
            </a:r>
          </a:p>
          <a:p>
            <a:pPr algn="just"/>
            <a:r>
              <a:rPr lang="ru-RU" sz="2400" dirty="0" smtClean="0"/>
              <a:t>Заболевания сердца и сосудов </a:t>
            </a:r>
          </a:p>
          <a:p>
            <a:pPr algn="just"/>
            <a:r>
              <a:rPr lang="ru-RU" sz="2400" dirty="0" smtClean="0"/>
              <a:t>Язвы и хронические гастриты</a:t>
            </a:r>
          </a:p>
          <a:p>
            <a:pPr algn="just"/>
            <a:r>
              <a:rPr lang="ru-RU" sz="2400" dirty="0" smtClean="0"/>
              <a:t>Хронический бронхит</a:t>
            </a:r>
          </a:p>
          <a:p>
            <a:pPr algn="just"/>
            <a:r>
              <a:rPr lang="ru-RU" sz="2400" dirty="0" smtClean="0"/>
              <a:t>Уменьшение продолжительности жизни:</a:t>
            </a:r>
          </a:p>
          <a:p>
            <a:pPr algn="just">
              <a:buNone/>
            </a:pPr>
            <a:r>
              <a:rPr lang="ru-RU" sz="2400" dirty="0" smtClean="0"/>
              <a:t>у мужчин на 19 лет,</a:t>
            </a:r>
          </a:p>
          <a:p>
            <a:pPr algn="just">
              <a:buNone/>
            </a:pPr>
            <a:r>
              <a:rPr lang="ru-RU" sz="2400" dirty="0" smtClean="0"/>
              <a:t>у женщин  на 16 лет.</a:t>
            </a:r>
          </a:p>
          <a:p>
            <a:pPr algn="just">
              <a:buFont typeface="Wingdings 2" pitchFamily="18" charset="2"/>
              <a:buNone/>
            </a:pPr>
            <a:endParaRPr lang="ru-RU" sz="2400" dirty="0" smtClean="0"/>
          </a:p>
        </p:txBody>
      </p:sp>
      <p:pic>
        <p:nvPicPr>
          <p:cNvPr id="31748" name="Picture 9" descr="small_information_items_118355485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86386" y="2428868"/>
            <a:ext cx="2043133" cy="2148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42844" y="285728"/>
            <a:ext cx="7786742" cy="6286520"/>
          </a:xfrm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571500" y="255588"/>
            <a:ext cx="7745413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spcBef>
                <a:spcPct val="50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Constantia" pitchFamily="18" charset="0"/>
              </a:rPr>
              <a:t>Расходы семейного бюджета</a:t>
            </a:r>
            <a:r>
              <a:rPr lang="ru-RU" sz="2800" b="1" dirty="0" smtClean="0">
                <a:latin typeface="Constantia" pitchFamily="18" charset="0"/>
              </a:rPr>
              <a:t>  </a:t>
            </a:r>
            <a:r>
              <a:rPr lang="ru-RU" sz="2800" b="1" dirty="0" smtClean="0">
                <a:solidFill>
                  <a:srgbClr val="000000"/>
                </a:solidFill>
                <a:latin typeface="Constantia" pitchFamily="18" charset="0"/>
              </a:rPr>
              <a:t>увеличиваются на</a:t>
            </a:r>
            <a:r>
              <a:rPr lang="ru-RU" sz="2800" b="1" dirty="0" smtClean="0">
                <a:latin typeface="Constantia" pitchFamily="18" charset="0"/>
              </a:rPr>
              <a:t>  </a:t>
            </a:r>
            <a:r>
              <a:rPr lang="ru-RU" sz="2800" b="1" i="1" dirty="0" smtClean="0">
                <a:solidFill>
                  <a:srgbClr val="000000"/>
                </a:solidFill>
                <a:latin typeface="Constantia" pitchFamily="18" charset="0"/>
              </a:rPr>
              <a:t>12 - 21 тыс. рублей в год</a:t>
            </a:r>
            <a:r>
              <a:rPr lang="ru-RU" sz="2800" b="1" dirty="0" smtClean="0">
                <a:solidFill>
                  <a:srgbClr val="000000"/>
                </a:solidFill>
                <a:latin typeface="Constantia" pitchFamily="18" charset="0"/>
              </a:rPr>
              <a:t> 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dirty="0">
              <a:latin typeface="Constantia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ru-RU" dirty="0">
              <a:latin typeface="Constantia" pitchFamily="18" charset="0"/>
            </a:endParaRPr>
          </a:p>
          <a:p>
            <a:pPr>
              <a:spcBef>
                <a:spcPct val="50000"/>
              </a:spcBef>
            </a:pPr>
            <a:endParaRPr lang="ru-RU" dirty="0">
              <a:latin typeface="Constantia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ru-RU" dirty="0">
              <a:latin typeface="Constantia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ru-RU" dirty="0">
              <a:latin typeface="Constantia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ru-RU" dirty="0">
              <a:latin typeface="Constantia" pitchFamily="18" charset="0"/>
            </a:endParaRPr>
          </a:p>
          <a:p>
            <a:pPr>
              <a:spcBef>
                <a:spcPct val="50000"/>
              </a:spcBef>
            </a:pPr>
            <a:endParaRPr lang="ru-RU" dirty="0">
              <a:solidFill>
                <a:srgbClr val="000000"/>
              </a:solidFill>
              <a:latin typeface="Constantia" pitchFamily="18" charset="0"/>
            </a:endParaRPr>
          </a:p>
          <a:p>
            <a:pPr>
              <a:spcBef>
                <a:spcPct val="50000"/>
              </a:spcBef>
            </a:pPr>
            <a:endParaRPr lang="ru-RU" i="1" dirty="0">
              <a:solidFill>
                <a:srgbClr val="0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955675"/>
          </a:xfrm>
        </p:spPr>
        <p:txBody>
          <a:bodyPr/>
          <a:lstStyle/>
          <a:p>
            <a:r>
              <a:rPr lang="ru-RU" sz="2800" dirty="0" smtClean="0"/>
              <a:t>     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Здоровые легкие       Стаж курения  </a:t>
            </a:r>
            <a:b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5 лет</a:t>
            </a:r>
          </a:p>
        </p:txBody>
      </p:sp>
      <p:pic>
        <p:nvPicPr>
          <p:cNvPr id="25603" name="Picture 7" descr="34589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196975"/>
            <a:ext cx="4038600" cy="4824413"/>
          </a:xfrm>
        </p:spPr>
      </p:pic>
      <p:pic>
        <p:nvPicPr>
          <p:cNvPr id="25604" name="Picture 8" descr="smokerslun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90" y="1071546"/>
            <a:ext cx="3922713" cy="4248150"/>
          </a:xfrm>
        </p:spPr>
      </p:pic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5076825" y="5373688"/>
            <a:ext cx="39592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Человек, который выкуривает в день одну пачку сигарет – за год пропускает через себя 800 грамм табачного дегтя.</a:t>
            </a:r>
            <a:r>
              <a:rPr lang="ru-RU" dirty="0"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5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0" name="Rectangle 8"/>
          <p:cNvSpPr>
            <a:spLocks noGrp="1" noChangeArrowheads="1"/>
          </p:cNvSpPr>
          <p:nvPr>
            <p:ph type="title" sz="quarter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79898" name="Rectangle 26"/>
          <p:cNvSpPr>
            <a:spLocks noGrp="1" noChangeArrowheads="1"/>
          </p:cNvSpPr>
          <p:nvPr>
            <p:ph sz="quarter" idx="1"/>
          </p:nvPr>
        </p:nvSpPr>
        <p:spPr>
          <a:xfrm>
            <a:off x="395288" y="836613"/>
            <a:ext cx="4321175" cy="2520950"/>
          </a:xfrm>
        </p:spPr>
        <p:txBody>
          <a:bodyPr>
            <a:normAutofit lnSpcReduction="10000"/>
          </a:bodyPr>
          <a:lstStyle/>
          <a:p>
            <a:pPr marL="274320" indent="-274320" algn="ctr" fontAlgn="auto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dirty="0"/>
              <a:t>Температура тлеющей сигареты </a:t>
            </a:r>
            <a:r>
              <a:rPr lang="ru-RU" sz="2400" dirty="0" smtClean="0"/>
              <a:t>700-900 градусов, </a:t>
            </a:r>
            <a:r>
              <a:rPr lang="ru-RU" sz="2400" dirty="0"/>
              <a:t>поэтому легкие курильщика со стажем представляют собой черную, обожженную, гниющую массу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400" dirty="0"/>
          </a:p>
        </p:txBody>
      </p:sp>
      <p:pic>
        <p:nvPicPr>
          <p:cNvPr id="26627" name="Picture 14" descr="стаж 1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836613"/>
            <a:ext cx="3167063" cy="2189162"/>
          </a:xfrm>
        </p:spPr>
      </p:pic>
      <p:pic>
        <p:nvPicPr>
          <p:cNvPr id="26628" name="Picture 15" descr="стаж 1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725170" y="3941763"/>
            <a:ext cx="3502659" cy="2189162"/>
          </a:xfrm>
        </p:spPr>
      </p:pic>
      <p:pic>
        <p:nvPicPr>
          <p:cNvPr id="26629" name="Picture 16" descr="стаж 2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5003800" y="4076700"/>
            <a:ext cx="3168650" cy="2189163"/>
          </a:xfrm>
        </p:spPr>
      </p:pic>
      <p:sp>
        <p:nvSpPr>
          <p:cNvPr id="79892" name="Rectangle 20"/>
          <p:cNvSpPr>
            <a:spLocks noChangeArrowheads="1"/>
          </p:cNvSpPr>
          <p:nvPr/>
        </p:nvSpPr>
        <p:spPr bwMode="auto">
          <a:xfrm>
            <a:off x="5435600" y="476250"/>
            <a:ext cx="238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Стаж курения 10 лет</a:t>
            </a:r>
          </a:p>
        </p:txBody>
      </p:sp>
      <p:sp>
        <p:nvSpPr>
          <p:cNvPr id="79893" name="Rectangle 21"/>
          <p:cNvSpPr>
            <a:spLocks noChangeArrowheads="1"/>
          </p:cNvSpPr>
          <p:nvPr/>
        </p:nvSpPr>
        <p:spPr bwMode="auto">
          <a:xfrm>
            <a:off x="1428728" y="3500438"/>
            <a:ext cx="2417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Стаж курения 15 лет</a:t>
            </a:r>
          </a:p>
        </p:txBody>
      </p:sp>
      <p:sp>
        <p:nvSpPr>
          <p:cNvPr id="79894" name="Rectangle 22"/>
          <p:cNvSpPr>
            <a:spLocks noChangeArrowheads="1"/>
          </p:cNvSpPr>
          <p:nvPr/>
        </p:nvSpPr>
        <p:spPr bwMode="auto">
          <a:xfrm>
            <a:off x="5364163" y="3716338"/>
            <a:ext cx="2387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Стаж курения 25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92</TotalTime>
  <Words>357</Words>
  <Application>Microsoft Office PowerPoint</Application>
  <PresentationFormat>Экран (4:3)</PresentationFormat>
  <Paragraphs>75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Изящная</vt:lpstr>
      <vt:lpstr>CorelDRAW</vt:lpstr>
      <vt:lpstr>Курить?</vt:lpstr>
      <vt:lpstr>Слайд 2</vt:lpstr>
      <vt:lpstr>Вреднее, чем ты думаешь…</vt:lpstr>
      <vt:lpstr>Слайд 4</vt:lpstr>
      <vt:lpstr>Локальные Последствия курения</vt:lpstr>
      <vt:lpstr>Глобальные Последствия курения</vt:lpstr>
      <vt:lpstr>Слайд 7</vt:lpstr>
      <vt:lpstr>        Здоровые легкие       Стаж курения                                                         5 лет</vt:lpstr>
      <vt:lpstr> </vt:lpstr>
      <vt:lpstr>       Если курит подросток, то</vt:lpstr>
      <vt:lpstr>Стоит задуматься!</vt:lpstr>
      <vt:lpstr>Стоит задуматься!</vt:lpstr>
      <vt:lpstr>Стоит задуматься!</vt:lpstr>
      <vt:lpstr>Я  не буду  курить, чтобы …</vt:lpstr>
      <vt:lpstr>Слайд 15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Курить?</dc:title>
  <dc:creator>User</dc:creator>
  <cp:lastModifiedBy>User</cp:lastModifiedBy>
  <cp:revision>14</cp:revision>
  <dcterms:created xsi:type="dcterms:W3CDTF">2010-11-21T00:00:33Z</dcterms:created>
  <dcterms:modified xsi:type="dcterms:W3CDTF">2010-11-28T03:22:49Z</dcterms:modified>
</cp:coreProperties>
</file>